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1" r:id="rId2"/>
    <p:sldId id="282" r:id="rId3"/>
    <p:sldId id="284" r:id="rId4"/>
    <p:sldId id="258" r:id="rId5"/>
    <p:sldId id="283" r:id="rId6"/>
    <p:sldId id="257" r:id="rId7"/>
    <p:sldId id="260" r:id="rId8"/>
    <p:sldId id="275" r:id="rId9"/>
    <p:sldId id="276" r:id="rId10"/>
    <p:sldId id="277" r:id="rId11"/>
    <p:sldId id="262" r:id="rId12"/>
    <p:sldId id="263" r:id="rId13"/>
    <p:sldId id="278" r:id="rId14"/>
    <p:sldId id="285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4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2EE2FF-19FE-446D-9951-CCC69BB3D107}" type="datetimeFigureOut">
              <a:rPr lang="ru-RU" smtClean="0"/>
              <a:pPr>
                <a:defRPr/>
              </a:pPr>
              <a:t>02.09.2012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C68BE431-D629-4583-8D55-9C4F01E3B9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1B6195-6D9D-418D-83E0-90F2A48AAF73}" type="datetimeFigureOut">
              <a:rPr lang="ru-RU" smtClean="0"/>
              <a:pPr>
                <a:defRPr/>
              </a:pPr>
              <a:t>02.09.2012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9A55B-D870-43B5-B668-5DC96D46B4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7B25F3-E7C5-4100-BD53-1D77144BF8CE}" type="datetimeFigureOut">
              <a:rPr lang="ru-RU" smtClean="0"/>
              <a:pPr>
                <a:defRPr/>
              </a:pPr>
              <a:t>02.09.2012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81A047-2E5A-4999-9F64-153CD95482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B06849-C79B-4492-A6A4-D1E0CF0102FE}" type="datetimeFigureOut">
              <a:rPr lang="ru-RU" smtClean="0"/>
              <a:pPr>
                <a:defRPr/>
              </a:pPr>
              <a:t>02.09.2012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61876978-A06F-4DDD-878B-918903FBB5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349529-F0B2-4B6F-961A-9F784CE3B14F}" type="datetimeFigureOut">
              <a:rPr lang="ru-RU" smtClean="0"/>
              <a:pPr>
                <a:defRPr/>
              </a:pPr>
              <a:t>02.09.2012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3090E8-FF47-4B81-AE30-88A583E356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2C0DAC-5598-4D1E-89A7-F38C16D72839}" type="datetimeFigureOut">
              <a:rPr lang="ru-RU" smtClean="0"/>
              <a:pPr>
                <a:defRPr/>
              </a:pPr>
              <a:t>02.09.2012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E1572D-5281-4920-8DA4-D46378A5EC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8ACCDE-F21E-497D-87DB-338A8C03E77B}" type="datetimeFigureOut">
              <a:rPr lang="ru-RU" smtClean="0"/>
              <a:pPr>
                <a:defRPr/>
              </a:pPr>
              <a:t>02.09.2012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C7A59C81-F455-46FF-8CF5-73F1819147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BAE854-D61C-445A-99FB-08305F8247CC}" type="datetimeFigureOut">
              <a:rPr lang="ru-RU" smtClean="0"/>
              <a:pPr>
                <a:defRPr/>
              </a:pPr>
              <a:t>02.09.2012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65BC72-7B36-4867-AE64-76474EDF2D5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A25B6D-61DE-4D33-8ECD-83E0AC859261}" type="datetimeFigureOut">
              <a:rPr lang="ru-RU" smtClean="0"/>
              <a:pPr>
                <a:defRPr/>
              </a:pPr>
              <a:t>02.09.2012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76EB0-E7ED-4802-98E5-E8CAF38601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AA4220-A7BD-4D4B-8E66-0DCE2F7EF796}" type="datetimeFigureOut">
              <a:rPr lang="ru-RU" smtClean="0"/>
              <a:pPr>
                <a:defRPr/>
              </a:pPr>
              <a:t>02.09.2012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2F98A6-5D9B-4C0C-AA22-D664DA3006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11D559-D852-4D82-800A-3C06C2F20392}" type="datetimeFigureOut">
              <a:rPr lang="ru-RU" smtClean="0"/>
              <a:pPr>
                <a:defRPr/>
              </a:pPr>
              <a:t>02.09.2012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629F88-5A20-4DEC-8F9E-6558451E2D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515E464-C4A4-40D6-821E-BE6E9D35D2A1}" type="datetimeFigureOut">
              <a:rPr lang="ru-RU" smtClean="0"/>
              <a:pPr>
                <a:defRPr/>
              </a:pPr>
              <a:t>02.09.2012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E7D4BAE-8CF0-4824-AFC3-ED415AE699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315416"/>
            <a:ext cx="8686800" cy="468052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ФЕДЕРАЛЬНЫЕ ГОСУДАРСТВЕННЫЕ ТРЕБОВАНИЯ</a:t>
            </a:r>
            <a:br>
              <a:rPr lang="ru-RU" dirty="0"/>
            </a:br>
            <a:r>
              <a:rPr lang="ru-RU" dirty="0"/>
              <a:t>К СТРУКТУРЕ ОСНОВНОЙ ОБЩЕОБРАЗОВАТЕЛЬНОЙ ПРОГРАММЫ</a:t>
            </a:r>
            <a:br>
              <a:rPr lang="ru-RU" dirty="0"/>
            </a:br>
            <a:r>
              <a:rPr lang="ru-RU" dirty="0"/>
              <a:t>ДОШКОЛЬНОГО ОБРАЗОВАНИЯ</a:t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4437112"/>
            <a:ext cx="6192688" cy="1569660"/>
          </a:xfrm>
          <a:prstGeom prst="rect">
            <a:avLst/>
          </a:prstGeom>
          <a:solidFill>
            <a:schemeClr val="bg2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Приказ Министерства образования и науки №655 от 23.11.2009 года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021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642918"/>
            <a:ext cx="8229600" cy="1000132"/>
          </a:xfrm>
          <a:ln w="12700"/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400" dirty="0" smtClean="0"/>
              <a:t>Рекомендации по формированию предпосылок учебной деятельности на </a:t>
            </a:r>
            <a:r>
              <a:rPr lang="ru-RU" sz="3400" dirty="0" err="1" smtClean="0"/>
              <a:t>предшкольной</a:t>
            </a:r>
            <a:r>
              <a:rPr lang="ru-RU" sz="3400" dirty="0" smtClean="0"/>
              <a:t> ступени образования</a:t>
            </a:r>
            <a:endParaRPr lang="ru-RU" sz="3400" dirty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457200" y="2357438"/>
            <a:ext cx="8401050" cy="3951287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b="1" dirty="0" smtClean="0">
                <a:solidFill>
                  <a:srgbClr val="002060"/>
                </a:solidFill>
              </a:rPr>
              <a:t>адекватная оценка:</a:t>
            </a:r>
          </a:p>
          <a:p>
            <a:pPr eaLnBrk="1" hangingPunct="1"/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развернутое описание того, что сумел сделать ребенок, чему он научился, какие есть трудности и ошибки, </a:t>
            </a:r>
          </a:p>
          <a:p>
            <a:pPr eaLnBrk="1" hangingPunct="1"/>
            <a:r>
              <a:rPr lang="ru-RU" sz="2800" dirty="0" smtClean="0">
                <a:solidFill>
                  <a:srgbClr val="002060"/>
                </a:solidFill>
              </a:rPr>
              <a:t>конкретные указания, как можно улучшить результаты, что для этого необходимо сделать,</a:t>
            </a:r>
          </a:p>
          <a:p>
            <a:pPr eaLnBrk="1" hangingPunct="1"/>
            <a:r>
              <a:rPr lang="ru-RU" sz="2800" dirty="0" smtClean="0">
                <a:solidFill>
                  <a:srgbClr val="002060"/>
                </a:solidFill>
              </a:rPr>
              <a:t>запрет на прямые оценки личности ребенка (ленивый, безответственный, глупый, неаккуратный и пр.).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1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развитие интегративных качеств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4879975"/>
          </a:xfrm>
          <a:solidFill>
            <a:schemeClr val="bg2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8006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«</a:t>
            </a:r>
            <a:r>
              <a:rPr lang="ru-RU" sz="2000" b="1" dirty="0" smtClean="0">
                <a:solidFill>
                  <a:srgbClr val="002060"/>
                </a:solidFill>
              </a:rPr>
              <a:t>Физически развитый, овладевший основными КГН»;</a:t>
            </a:r>
          </a:p>
          <a:p>
            <a:pPr marL="48006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«Любознательный, активный»;</a:t>
            </a:r>
          </a:p>
          <a:p>
            <a:pPr marL="48006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«Эмоционально отзывчивый»;</a:t>
            </a:r>
          </a:p>
          <a:p>
            <a:pPr marL="48006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«Овладевший средствами общения и способами взаимодействия  с взрослыми и сверстниками»;</a:t>
            </a:r>
          </a:p>
          <a:p>
            <a:pPr marL="48006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«Способный управлять своим поведением и планировать свои действия, соблюдающие элементарные нормы и правила поведения»;</a:t>
            </a:r>
          </a:p>
          <a:p>
            <a:pPr marL="48006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«Имеющий первичные представления о себе, семье, обществе, государстве, мире и природе»;</a:t>
            </a:r>
          </a:p>
          <a:p>
            <a:pPr marL="48006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«Овладевший универсальными предпосылками  УД»;</a:t>
            </a:r>
          </a:p>
          <a:p>
            <a:pPr marL="48006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«Овладевший необходимыми умениями и навыками».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 smtClean="0"/>
              <a:t>Роль семьи в </a:t>
            </a:r>
            <a:r>
              <a:rPr lang="ru-RU" dirty="0" err="1" smtClean="0"/>
              <a:t>предшкольном</a:t>
            </a:r>
            <a:r>
              <a:rPr lang="ru-RU" dirty="0" smtClean="0"/>
              <a:t> образовании</a:t>
            </a: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779465"/>
            <a:ext cx="4320480" cy="2943045"/>
          </a:xfrm>
          <a:prstGeom prst="ellipse">
            <a:avLst/>
          </a:prstGeom>
          <a:ln w="9525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74316"/>
            <a:ext cx="3657600" cy="2426208"/>
          </a:xfrm>
          <a:prstGeom prst="ellipse">
            <a:avLst/>
          </a:prstGeom>
          <a:ln w="9525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Стрелка вправо 13"/>
          <p:cNvSpPr/>
          <p:nvPr/>
        </p:nvSpPr>
        <p:spPr>
          <a:xfrm rot="13407558">
            <a:off x="3644088" y="3537149"/>
            <a:ext cx="163951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2467911">
            <a:off x="2953340" y="4668884"/>
            <a:ext cx="161793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58200" cy="5207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Педагог </a:t>
            </a:r>
            <a:r>
              <a:rPr lang="ru-RU" sz="3600" dirty="0" err="1" smtClean="0"/>
              <a:t>предшкольного</a:t>
            </a:r>
            <a:r>
              <a:rPr lang="ru-RU" sz="3600" dirty="0" smtClean="0"/>
              <a:t> образования</a:t>
            </a:r>
            <a:endParaRPr lang="ru-RU" sz="36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107504" y="2060848"/>
            <a:ext cx="8784976" cy="4464496"/>
          </a:xfrm>
          <a:solidFill>
            <a:schemeClr val="bg2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</a:rPr>
              <a:t>Творческая личность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sz="2400" b="1" dirty="0">
              <a:solidFill>
                <a:srgbClr val="00206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</a:rPr>
              <a:t>Компетентный педагог – психолог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                                        Современный профессионал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052736"/>
            <a:ext cx="2933728" cy="2952328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Объект 6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73016"/>
            <a:ext cx="2784475" cy="289947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1988840"/>
            <a:ext cx="7488832" cy="830997"/>
          </a:xfrm>
          <a:prstGeom prst="rect">
            <a:avLst/>
          </a:prstGeom>
          <a:solidFill>
            <a:schemeClr val="bg2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000099"/>
                </a:solidFill>
              </a:rPr>
              <a:t>Спасибо за внимание!</a:t>
            </a:r>
            <a:endParaRPr lang="ru-RU" sz="48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248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0232" y="980728"/>
            <a:ext cx="8686800" cy="2251720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Требования к организации </a:t>
            </a:r>
            <a:r>
              <a:rPr lang="ru-RU" dirty="0" err="1" smtClean="0"/>
              <a:t>предшкольной</a:t>
            </a:r>
            <a:r>
              <a:rPr lang="ru-RU" dirty="0" smtClean="0"/>
              <a:t> подготовки в условиях современного образования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501008"/>
            <a:ext cx="3532909" cy="28886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2183">
            <a:off x="1043608" y="4365104"/>
            <a:ext cx="2808312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033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Предшкольное</a:t>
            </a:r>
            <a:r>
              <a:rPr lang="ru-RU" dirty="0" smtClean="0"/>
              <a:t> образование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2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Основная цель: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Формирование школьной зрелости;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Принятие  новой «позиции школьника»;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Формирование психологической готовности к школе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3358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980728"/>
            <a:ext cx="8686800" cy="84124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Обеспечение преемственности образовательного</a:t>
            </a:r>
            <a:br>
              <a:rPr lang="ru-RU" dirty="0" smtClean="0"/>
            </a:br>
            <a:r>
              <a:rPr lang="ru-RU" dirty="0" smtClean="0"/>
              <a:t>процесса при переходе с дошкольной ступени к школьному обучению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2673927"/>
            <a:ext cx="3794760" cy="25769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9117">
            <a:off x="5414639" y="3425176"/>
            <a:ext cx="2880320" cy="31211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496944" cy="5328592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02929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1" y="642918"/>
            <a:ext cx="8229600" cy="535785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900" dirty="0" smtClean="0">
                <a:solidFill>
                  <a:srgbClr val="002060"/>
                </a:solidFill>
              </a:rPr>
              <a:t/>
            </a:r>
            <a:br>
              <a:rPr lang="ru-RU" sz="3900" dirty="0" smtClean="0">
                <a:solidFill>
                  <a:srgbClr val="002060"/>
                </a:solidFill>
              </a:rPr>
            </a:br>
            <a:r>
              <a:rPr lang="ru-RU" sz="4000" dirty="0" smtClean="0"/>
              <a:t>Развитие Предпосылок Универсальных Учебных Действий  ребенка как условие обеспечения преемственности образовательного процесса при переходе с дошкольной ступени к школьному обучению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900" dirty="0" smtClean="0">
                <a:solidFill>
                  <a:srgbClr val="002060"/>
                </a:solidFill>
              </a:rPr>
              <a:t/>
            </a:r>
            <a:br>
              <a:rPr lang="ru-RU" sz="3900" dirty="0" smtClean="0">
                <a:solidFill>
                  <a:srgbClr val="002060"/>
                </a:solidFill>
              </a:rPr>
            </a:br>
            <a:r>
              <a:rPr lang="ru-RU" sz="3900" dirty="0" smtClean="0">
                <a:solidFill>
                  <a:srgbClr val="002060"/>
                </a:solidFill>
              </a:rPr>
              <a:t/>
            </a:r>
            <a:br>
              <a:rPr lang="ru-RU" sz="3900" dirty="0" smtClean="0">
                <a:solidFill>
                  <a:srgbClr val="002060"/>
                </a:solidFill>
              </a:rPr>
            </a:br>
            <a:r>
              <a:rPr lang="ru-RU" sz="3900" dirty="0" smtClean="0">
                <a:solidFill>
                  <a:srgbClr val="002060"/>
                </a:solidFill>
              </a:rPr>
              <a:t/>
            </a:r>
            <a:br>
              <a:rPr lang="ru-RU" sz="3900" dirty="0" smtClean="0">
                <a:solidFill>
                  <a:srgbClr val="00206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7"/>
            <a:ext cx="8229600" cy="1500197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i="1" dirty="0" smtClean="0"/>
              <a:t>Универсальные учебные действия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75"/>
            <a:ext cx="8229600" cy="4451350"/>
          </a:xfrm>
        </p:spPr>
        <p:txBody>
          <a:bodyPr>
            <a:normAutofit fontScale="85000"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3200" b="1" i="1" dirty="0" smtClean="0">
                <a:solidFill>
                  <a:srgbClr val="002060"/>
                </a:solidFill>
              </a:rPr>
              <a:t>умение учиться</a:t>
            </a:r>
            <a:r>
              <a:rPr lang="ru-RU" sz="3200" dirty="0" smtClean="0">
                <a:solidFill>
                  <a:srgbClr val="002060"/>
                </a:solidFill>
              </a:rPr>
              <a:t>, т.е. способность субъекта к саморазвитию и самосовершенствованию путем сознательного и активного присвоения нового социального опыта;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3200" b="1" i="1" dirty="0" smtClean="0">
                <a:solidFill>
                  <a:srgbClr val="002060"/>
                </a:solidFill>
              </a:rPr>
              <a:t>совокупность способов действия учащегося </a:t>
            </a:r>
            <a:r>
              <a:rPr lang="ru-RU" sz="3200" dirty="0" smtClean="0">
                <a:solidFill>
                  <a:srgbClr val="002060"/>
                </a:solidFill>
              </a:rPr>
              <a:t>(а также связанных с ними навыков учебной работы), обеспечивающих его способность к самостоятельному усвоению новых знаний и умений, включая организацию этого процесса.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124" name="Прямоугольник 3"/>
          <p:cNvSpPr>
            <a:spLocks noChangeArrowheads="1"/>
          </p:cNvSpPr>
          <p:nvPr/>
        </p:nvSpPr>
        <p:spPr bwMode="auto">
          <a:xfrm>
            <a:off x="2286000" y="1857375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599" cy="85725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effectLst/>
              </a:rPr>
              <a:t>Рекомендации по формированию предпосылок учебной деятельности на </a:t>
            </a:r>
            <a:r>
              <a:rPr lang="ru-RU" dirty="0" err="1" smtClean="0">
                <a:effectLst/>
              </a:rPr>
              <a:t>предшкольной</a:t>
            </a:r>
            <a:r>
              <a:rPr lang="ru-RU" dirty="0" smtClean="0">
                <a:effectLst/>
              </a:rPr>
              <a:t> ступени образования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457200" y="2428875"/>
            <a:ext cx="8229600" cy="387985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ru-RU" sz="3300" dirty="0" smtClean="0">
                <a:solidFill>
                  <a:srgbClr val="002060"/>
                </a:solidFill>
              </a:rPr>
              <a:t>использование </a:t>
            </a:r>
            <a:r>
              <a:rPr lang="ru-RU" sz="3300" b="1" dirty="0" smtClean="0">
                <a:solidFill>
                  <a:srgbClr val="002060"/>
                </a:solidFill>
              </a:rPr>
              <a:t>игр с правилами </a:t>
            </a:r>
            <a:r>
              <a:rPr lang="ru-RU" sz="3300" dirty="0" smtClean="0">
                <a:solidFill>
                  <a:srgbClr val="002060"/>
                </a:solidFill>
              </a:rPr>
              <a:t>и сюжетно-ролевых игр для пропедевтики произвольности; </a:t>
            </a:r>
          </a:p>
          <a:p>
            <a:pPr eaLnBrk="1" hangingPunct="1"/>
            <a:r>
              <a:rPr lang="ru-RU" sz="3300" b="1" dirty="0" smtClean="0">
                <a:solidFill>
                  <a:srgbClr val="002060"/>
                </a:solidFill>
              </a:rPr>
              <a:t>игра «в школу»</a:t>
            </a:r>
            <a:r>
              <a:rPr lang="ru-RU" sz="3300" dirty="0" smtClean="0">
                <a:solidFill>
                  <a:srgbClr val="002060"/>
                </a:solidFill>
              </a:rPr>
              <a:t>; </a:t>
            </a:r>
          </a:p>
          <a:p>
            <a:pPr eaLnBrk="1" hangingPunct="1"/>
            <a:r>
              <a:rPr lang="ru-RU" sz="3300" b="1" dirty="0" smtClean="0">
                <a:solidFill>
                  <a:srgbClr val="002060"/>
                </a:solidFill>
              </a:rPr>
              <a:t>доброжелательное и уважительное отношение взрослого </a:t>
            </a:r>
            <a:r>
              <a:rPr lang="ru-RU" sz="3300" dirty="0" smtClean="0">
                <a:solidFill>
                  <a:srgbClr val="002060"/>
                </a:solidFill>
              </a:rPr>
              <a:t>к воспитанникам;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4000" dirty="0" smtClean="0"/>
              <a:t> 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428624"/>
            <a:ext cx="8229600" cy="1428740"/>
          </a:xfrm>
          <a:ln w="12700"/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400" dirty="0" smtClean="0"/>
              <a:t>Рекомендации по формированию предпосылок учебной деятельности на </a:t>
            </a:r>
            <a:r>
              <a:rPr lang="ru-RU" sz="3400" dirty="0" err="1" smtClean="0"/>
              <a:t>предшкольной</a:t>
            </a:r>
            <a:r>
              <a:rPr lang="ru-RU" sz="3400" dirty="0" smtClean="0"/>
              <a:t> ступени образования</a:t>
            </a:r>
            <a:endParaRPr lang="ru-RU" sz="3400" dirty="0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457200" y="2571750"/>
            <a:ext cx="8401050" cy="3736975"/>
          </a:xfrm>
        </p:spPr>
        <p:txBody>
          <a:bodyPr/>
          <a:lstStyle/>
          <a:p>
            <a:pPr eaLnBrk="1" hangingPunct="1"/>
            <a:r>
              <a:rPr lang="ru-RU" sz="3300" b="1" smtClean="0">
                <a:solidFill>
                  <a:srgbClr val="002060"/>
                </a:solidFill>
              </a:rPr>
              <a:t>поощрение детей за активность</a:t>
            </a:r>
            <a:r>
              <a:rPr lang="ru-RU" sz="3300" smtClean="0">
                <a:solidFill>
                  <a:srgbClr val="002060"/>
                </a:solidFill>
              </a:rPr>
              <a:t>, познавательную инициативу, любые усилия, направленные на решение задачи любой ответ, даже неверный;</a:t>
            </a:r>
          </a:p>
          <a:p>
            <a:pPr eaLnBrk="1" hangingPunct="1"/>
            <a:r>
              <a:rPr lang="ru-RU" sz="3300" smtClean="0">
                <a:solidFill>
                  <a:srgbClr val="002060"/>
                </a:solidFill>
              </a:rPr>
              <a:t>использование игровой формы занятий, загадок, предложения что-то при думать, предложить </a:t>
            </a:r>
            <a:r>
              <a:rPr lang="ru-RU" sz="3300" b="1" smtClean="0">
                <a:solidFill>
                  <a:srgbClr val="002060"/>
                </a:solidFill>
              </a:rPr>
              <a:t>самим</a:t>
            </a:r>
            <a:r>
              <a:rPr lang="ru-RU" sz="3300" smtClean="0">
                <a:solidFill>
                  <a:srgbClr val="002060"/>
                </a:solidFill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езентация о предшколе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</TotalTime>
  <Words>343</Words>
  <Application>Microsoft Office PowerPoint</Application>
  <PresentationFormat>Экран (4:3)</PresentationFormat>
  <Paragraphs>46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Презентация о предшколе</vt:lpstr>
      <vt:lpstr>ФЕДЕРАЛЬНЫЕ ГОСУДАРСТВЕННЫЕ ТРЕБОВАНИЯ К СТРУКТУРЕ ОСНОВНОЙ ОБЩЕОБРАЗОВАТЕЛЬНОЙ ПРОГРАММЫ ДОШКОЛЬНОГО ОБРАЗОВАНИЯ </vt:lpstr>
      <vt:lpstr>Требования к организации предшкольной подготовки в условиях современного образования </vt:lpstr>
      <vt:lpstr>Предшкольное образование</vt:lpstr>
      <vt:lpstr>Обеспечение преемственности образовательного процесса при переходе с дошкольной ступени к школьному обучению</vt:lpstr>
      <vt:lpstr>Презентация PowerPoint</vt:lpstr>
      <vt:lpstr> Развитие Предпосылок Универсальных Учебных Действий  ребенка как условие обеспечения преемственности образовательного процесса при переходе с дошкольной ступени к школьному обучению       </vt:lpstr>
      <vt:lpstr>Универсальные учебные действия</vt:lpstr>
      <vt:lpstr>Рекомендации по формированию предпосылок учебной деятельности на предшкольной ступени образования</vt:lpstr>
      <vt:lpstr>Рекомендации по формированию предпосылок учебной деятельности на предшкольной ступени образования</vt:lpstr>
      <vt:lpstr>Рекомендации по формированию предпосылок учебной деятельности на предшкольной ступени образования</vt:lpstr>
      <vt:lpstr>развитие интегративных качеств</vt:lpstr>
      <vt:lpstr>Роль семьи в предшкольном образовании</vt:lpstr>
      <vt:lpstr>Педагог предшкольного образования</vt:lpstr>
      <vt:lpstr>Презентация PowerPoint</vt:lpstr>
    </vt:vector>
  </TitlesOfParts>
  <Company>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Предпосылок Универсальных Учебных Действий  ребенка как условие обеспечения преемственности образовательного процесса при переходе с дошкольной ступени к школьному обучению</dc:title>
  <dc:creator>борис</dc:creator>
  <cp:lastModifiedBy>борис</cp:lastModifiedBy>
  <cp:revision>24</cp:revision>
  <dcterms:created xsi:type="dcterms:W3CDTF">2012-04-22T05:41:57Z</dcterms:created>
  <dcterms:modified xsi:type="dcterms:W3CDTF">2012-09-02T07:54:38Z</dcterms:modified>
</cp:coreProperties>
</file>